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  <p:sldId id="260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pPr/>
              <a:t>2011/8/7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1800" dirty="0" smtClean="0"/>
              <a:t>KUPC 2011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kumimoji="1" lang="ja-JP" altLang="en-US" dirty="0" smtClean="0"/>
              <a:t>問題 </a:t>
            </a:r>
            <a:r>
              <a:rPr kumimoji="1" lang="en-US" altLang="ja-JP" dirty="0" smtClean="0"/>
              <a:t>J</a:t>
            </a:r>
            <a:r>
              <a:rPr lang="ja-JP" altLang="en-US" dirty="0" smtClean="0"/>
              <a:t> </a:t>
            </a:r>
            <a:r>
              <a:rPr lang="en-US" altLang="ja-JP" dirty="0" smtClean="0"/>
              <a:t>– </a:t>
            </a:r>
            <a:r>
              <a:rPr kumimoji="1" lang="en-US" altLang="ja-JP" dirty="0" smtClean="0"/>
              <a:t>Mod 3 Knights Out</a:t>
            </a:r>
            <a:br>
              <a:rPr kumimoji="1" lang="en-US" altLang="ja-JP" dirty="0" smtClean="0"/>
            </a:br>
            <a:endParaRPr kumimoji="1" lang="ja-JP" altLang="en-US" sz="2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dirty="0" smtClean="0"/>
              <a:t>原案：森</a:t>
            </a:r>
            <a:endParaRPr lang="en-US" altLang="ja-JP" dirty="0" smtClean="0"/>
          </a:p>
          <a:p>
            <a:r>
              <a:rPr lang="ja-JP" altLang="en-US" dirty="0" smtClean="0"/>
              <a:t>解答例：森、平澤</a:t>
            </a:r>
            <a:endParaRPr lang="en-US" altLang="ja-JP" dirty="0" smtClean="0"/>
          </a:p>
          <a:p>
            <a:r>
              <a:rPr lang="ja-JP" altLang="en-US" dirty="0" smtClean="0"/>
              <a:t>問題文：森</a:t>
            </a:r>
            <a:endParaRPr lang="en-US" altLang="ja-JP" dirty="0" smtClean="0"/>
          </a:p>
          <a:p>
            <a:r>
              <a:rPr lang="ja-JP" altLang="en-US" dirty="0" smtClean="0"/>
              <a:t>解説：森</a:t>
            </a:r>
            <a:endParaRPr lang="en-US" altLang="ja-JP" dirty="0" smtClean="0"/>
          </a:p>
        </p:txBody>
      </p:sp>
      <p:sp>
        <p:nvSpPr>
          <p:cNvPr id="4" name="pptTeX_Preamble" descr="\documentclass[12pt]{jarticle}&#10;\pagestyle{empty}&#10;\usepackage{amsmath}&#10;\usepackage[dvips]{color}" hidden="1"/>
          <p:cNvSpPr txBox="1"/>
          <p:nvPr/>
        </p:nvSpPr>
        <p:spPr>
          <a:xfrm>
            <a:off x="-1651000" y="-635000"/>
            <a:ext cx="1651000" cy="635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First AC</a:t>
            </a:r>
          </a:p>
          <a:p>
            <a:pPr lvl="1"/>
            <a:r>
              <a:rPr lang="ja-JP" altLang="en-US" dirty="0" smtClean="0"/>
              <a:t>無し</a:t>
            </a:r>
            <a:endParaRPr lang="en-US" altLang="ja-JP" dirty="0" smtClean="0"/>
          </a:p>
          <a:p>
            <a:r>
              <a:rPr kumimoji="1" lang="en-US" altLang="ja-JP" dirty="0" smtClean="0"/>
              <a:t>AC</a:t>
            </a:r>
            <a:r>
              <a:rPr lang="en-US" altLang="ja-JP" dirty="0" smtClean="0"/>
              <a:t> / Submit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0</a:t>
            </a:r>
            <a:r>
              <a:rPr lang="ja-JP" altLang="en-US" dirty="0" smtClean="0"/>
              <a:t> </a:t>
            </a:r>
            <a:r>
              <a:rPr lang="en-US" altLang="ja-JP" dirty="0" smtClean="0"/>
              <a:t>/ 8 (0%)</a:t>
            </a:r>
          </a:p>
          <a:p>
            <a:r>
              <a:rPr kumimoji="1" lang="en-US" altLang="ja-JP" dirty="0" smtClean="0"/>
              <a:t>AC / Trying people</a:t>
            </a:r>
          </a:p>
          <a:p>
            <a:pPr lvl="1"/>
            <a:r>
              <a:rPr lang="en-US" altLang="ja-JP" dirty="0" smtClean="0"/>
              <a:t>0 / 2 (</a:t>
            </a:r>
            <a:r>
              <a:rPr lang="en-US" altLang="ja-JP" smtClean="0"/>
              <a:t>0%)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あるチェス盤の</a:t>
            </a:r>
            <a:r>
              <a:rPr kumimoji="1" lang="ja-JP" altLang="en-US" dirty="0" smtClean="0"/>
              <a:t>良いナイトの置き方の数はどのくらい？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1&lt;=H&lt;=50, 1&lt;=W&lt;=16</a:t>
            </a:r>
          </a:p>
          <a:p>
            <a:endParaRPr kumimoji="1" lang="en-US" altLang="ja-JP" dirty="0" smtClean="0"/>
          </a:p>
          <a:p>
            <a:r>
              <a:rPr lang="en-US" altLang="ja-JP" dirty="0" smtClean="0"/>
              <a:t>H</a:t>
            </a:r>
            <a:r>
              <a:rPr lang="ja-JP" altLang="en-US" dirty="0" smtClean="0"/>
              <a:t>に比べて</a:t>
            </a:r>
            <a:r>
              <a:rPr lang="en-US" altLang="ja-JP" dirty="0" smtClean="0"/>
              <a:t>W</a:t>
            </a:r>
            <a:r>
              <a:rPr lang="ja-JP" altLang="en-US" dirty="0" smtClean="0"/>
              <a:t>が小さい</a:t>
            </a:r>
            <a:endParaRPr lang="en-US" altLang="ja-JP" dirty="0" smtClean="0"/>
          </a:p>
          <a:p>
            <a:r>
              <a:rPr lang="ja-JP" altLang="en-US" dirty="0" smtClean="0"/>
              <a:t>問題文から連立方程式を立てる方針は無理そう</a:t>
            </a:r>
            <a:endParaRPr lang="en-US" altLang="ja-JP" dirty="0" smtClean="0"/>
          </a:p>
          <a:p>
            <a:r>
              <a:rPr kumimoji="1" lang="en-US" altLang="ja-JP" dirty="0" smtClean="0"/>
              <a:t>bit DP</a:t>
            </a:r>
            <a:r>
              <a:rPr kumimoji="1" lang="ja-JP" altLang="en-US" dirty="0" smtClean="0"/>
              <a:t>も無理臭い</a:t>
            </a:r>
            <a:endParaRPr kumimoji="1"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問題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以下の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点に気づけば解法が思いつける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チェス盤は実は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部グラフになっている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良いナイトの配置は実は少ない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解法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lang="ja-JP" altLang="en-US" dirty="0" smtClean="0"/>
              <a:t>部グラフ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右下の図の★の位置にナイトを置いた場合、攻撃できる位置は</a:t>
            </a:r>
            <a:r>
              <a:rPr lang="ja-JP" altLang="en-US" b="1" dirty="0" smtClean="0"/>
              <a:t>☓</a:t>
            </a:r>
            <a:r>
              <a:rPr lang="ja-JP" altLang="en-US" dirty="0" smtClean="0"/>
              <a:t>の位置になる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黒マスからは白マスしか攻撃できない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逆もしかり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黒いマスの良いナイトの置き方＊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   白いマスの良いナイトの置き方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 </a:t>
            </a:r>
            <a:r>
              <a:rPr lang="ja-JP" altLang="en-US" dirty="0" smtClean="0"/>
              <a:t>が答えになる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ja-JP" altLang="en-US" dirty="0" smtClean="0"/>
              <a:t>分割によって計算量が減る</a:t>
            </a:r>
            <a:endParaRPr lang="en-US" altLang="ja-JP" dirty="0" smtClean="0"/>
          </a:p>
        </p:txBody>
      </p:sp>
      <p:graphicFrame>
        <p:nvGraphicFramePr>
          <p:cNvPr id="7" name="コンテンツ プレースホルダ 3"/>
          <p:cNvGraphicFramePr>
            <a:graphicFrameLocks/>
          </p:cNvGraphicFramePr>
          <p:nvPr/>
        </p:nvGraphicFramePr>
        <p:xfrm>
          <a:off x="6444208" y="3876696"/>
          <a:ext cx="2520000" cy="2576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4000"/>
                <a:gridCol w="504000"/>
                <a:gridCol w="504000"/>
                <a:gridCol w="504000"/>
                <a:gridCol w="504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</a:rPr>
                        <a:t>☓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800" dirty="0" smtClean="0">
                          <a:solidFill>
                            <a:schemeClr val="tx1"/>
                          </a:solidFill>
                        </a:rPr>
                        <a:t>☓</a:t>
                      </a:r>
                      <a:endParaRPr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/>
                        <a:t>☓</a:t>
                      </a:r>
                      <a:endParaRPr kumimoji="1" lang="ja-JP" altLang="en-US" sz="2800" b="1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</a:rPr>
                        <a:t>☓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600" b="1" baseline="0" dirty="0" smtClean="0">
                          <a:solidFill>
                            <a:schemeClr val="bg1"/>
                          </a:solidFill>
                        </a:rPr>
                        <a:t>★</a:t>
                      </a:r>
                      <a:endParaRPr kumimoji="1" lang="ja-JP" altLang="en-US" sz="26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 smtClean="0"/>
                        <a:t>☓</a:t>
                      </a: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 smtClean="0"/>
                        <a:t>☓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endParaRPr kumimoji="1" lang="ja-JP" altLang="en-US" sz="2800" b="1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 smtClean="0"/>
                        <a:t>☓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 smtClean="0"/>
                        <a:t>☓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3" name="直線矢印コネクタ 22"/>
          <p:cNvCxnSpPr/>
          <p:nvPr/>
        </p:nvCxnSpPr>
        <p:spPr>
          <a:xfrm rot="16200000" flipV="1">
            <a:off x="7056276" y="4545124"/>
            <a:ext cx="720080" cy="21602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rot="10800000">
            <a:off x="6876256" y="4653136"/>
            <a:ext cx="648072" cy="36004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rot="5400000" flipH="1" flipV="1">
            <a:off x="7596336" y="4509120"/>
            <a:ext cx="720080" cy="28803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V="1">
            <a:off x="7812360" y="4653136"/>
            <a:ext cx="720080" cy="36004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rot="10800000" flipV="1">
            <a:off x="6876256" y="5301208"/>
            <a:ext cx="648072" cy="28803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rot="5400000">
            <a:off x="7056276" y="5553236"/>
            <a:ext cx="720080" cy="21602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rot="16200000" flipH="1">
            <a:off x="7596336" y="5517232"/>
            <a:ext cx="720080" cy="28803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>
            <a:off x="7812360" y="5301208"/>
            <a:ext cx="720080" cy="28803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入力は</a:t>
            </a:r>
            <a:r>
              <a:rPr lang="en-US" altLang="ja-JP" dirty="0" smtClean="0"/>
              <a:t>        </a:t>
            </a:r>
            <a:r>
              <a:rPr kumimoji="1" lang="ja-JP" altLang="en-US" dirty="0" smtClean="0"/>
              <a:t>通りある</a:t>
            </a:r>
            <a:endParaRPr kumimoji="1" lang="en-US" altLang="ja-JP" dirty="0" smtClean="0"/>
          </a:p>
          <a:p>
            <a:r>
              <a:rPr lang="ja-JP" altLang="en-US" dirty="0" smtClean="0"/>
              <a:t>ナイトの置き方は</a:t>
            </a:r>
            <a:r>
              <a:rPr lang="en-US" altLang="ja-JP" dirty="0" smtClean="0"/>
              <a:t>         </a:t>
            </a:r>
            <a:r>
              <a:rPr lang="ja-JP" altLang="en-US" dirty="0" smtClean="0"/>
              <a:t>しか無い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入力に対してナイトの置き方が非常に少ない！</a:t>
            </a:r>
            <a:endParaRPr lang="en-US" altLang="ja-JP" dirty="0" smtClean="0"/>
          </a:p>
          <a:p>
            <a:r>
              <a:rPr lang="ja-JP" altLang="en-US" dirty="0" smtClean="0"/>
              <a:t>解は小さくなるのでは？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実際にほとんどのケースで小さい解になる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良いナイトの置き方をバックトラックで全探索する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先ほどの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部グラフに分けるのと併用する</a:t>
            </a:r>
            <a:endParaRPr lang="en-US" altLang="ja-JP" dirty="0" smtClean="0"/>
          </a:p>
          <a:p>
            <a:r>
              <a:rPr lang="ja-JP" altLang="en-US" dirty="0" smtClean="0"/>
              <a:t>ここまで解析したらとりあえず書いてみるのも手です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やってみると、なぜか間にあう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良いナイトの配置</a:t>
            </a:r>
            <a:endParaRPr kumimoji="1" lang="ja-JP" altLang="en-US" dirty="0"/>
          </a:p>
        </p:txBody>
      </p:sp>
      <p:pic>
        <p:nvPicPr>
          <p:cNvPr id="8" name="図 7" descr="\begin{document}&#10;\begin{align*}&#10;3^{HW}&#10;\end{align*}&#10;\end{document}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31296" y="1484784"/>
            <a:ext cx="753216" cy="472703"/>
          </a:xfrm>
          <a:prstGeom prst="rect">
            <a:avLst/>
          </a:prstGeom>
        </p:spPr>
      </p:pic>
      <p:pic>
        <p:nvPicPr>
          <p:cNvPr id="6" name="図 5" descr="\begin{document}&#10;\begin{align*}&#10;2^{HW}&#10;\end{align*}&#10;\end{document}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6642" y="1921552"/>
            <a:ext cx="753216" cy="472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白マスにナイトを置いていく</a:t>
            </a:r>
            <a:endParaRPr lang="en-US" altLang="ja-JP" dirty="0" smtClean="0"/>
          </a:p>
          <a:p>
            <a:r>
              <a:rPr lang="en-US" altLang="ja-JP" dirty="0" smtClean="0"/>
              <a:t>y-1</a:t>
            </a:r>
            <a:r>
              <a:rPr lang="ja-JP" altLang="en-US" dirty="0" smtClean="0"/>
              <a:t>行目まではナイトを置いたとする</a:t>
            </a:r>
            <a:r>
              <a:rPr lang="en-US" altLang="ja-JP" dirty="0" smtClean="0"/>
              <a:t>(y&gt;=2)</a:t>
            </a:r>
          </a:p>
          <a:p>
            <a:r>
              <a:rPr lang="en-US" altLang="ja-JP" dirty="0" smtClean="0"/>
              <a:t>a</a:t>
            </a:r>
            <a:r>
              <a:rPr lang="ja-JP" altLang="en-US" dirty="0" smtClean="0"/>
              <a:t>のマスに影響できるのは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のマスのみ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</a:t>
            </a:r>
            <a:r>
              <a:rPr lang="ja-JP" altLang="en-US" dirty="0" smtClean="0"/>
              <a:t>のマスが</a:t>
            </a:r>
            <a:r>
              <a:rPr lang="en-US" altLang="ja-JP" dirty="0" smtClean="0"/>
              <a:t>0</a:t>
            </a:r>
            <a:r>
              <a:rPr lang="ja-JP" altLang="en-US" dirty="0" smtClean="0"/>
              <a:t>ならナイトを置かない、</a:t>
            </a:r>
            <a:r>
              <a:rPr lang="en-US" altLang="ja-JP" dirty="0" smtClean="0"/>
              <a:t>1</a:t>
            </a:r>
            <a:r>
              <a:rPr lang="ja-JP" altLang="en-US" dirty="0" smtClean="0"/>
              <a:t>なら失敗、</a:t>
            </a:r>
            <a:r>
              <a:rPr lang="en-US" altLang="ja-JP" dirty="0" smtClean="0"/>
              <a:t> 2</a:t>
            </a:r>
            <a:r>
              <a:rPr lang="ja-JP" altLang="en-US" dirty="0" smtClean="0"/>
              <a:t>ならば置く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b</a:t>
            </a:r>
            <a:r>
              <a:rPr lang="ja-JP" altLang="en-US" dirty="0" smtClean="0"/>
              <a:t>のマスにナイトを置くかどうか決定すると</a:t>
            </a:r>
            <a:r>
              <a:rPr lang="en-US" altLang="ja-JP" dirty="0" smtClean="0"/>
              <a:t>c</a:t>
            </a:r>
            <a:r>
              <a:rPr lang="ja-JP" altLang="en-US" dirty="0" smtClean="0"/>
              <a:t>のマスに影響できるのは</a:t>
            </a:r>
            <a:r>
              <a:rPr lang="en-US" altLang="ja-JP" dirty="0" smtClean="0"/>
              <a:t>d</a:t>
            </a:r>
            <a:r>
              <a:rPr lang="ja-JP" altLang="en-US" dirty="0" err="1" smtClean="0"/>
              <a:t>だけに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繰り返せばナイトを一行分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   どう置くかが決まる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バックトラックが速い理由</a:t>
            </a:r>
            <a:r>
              <a:rPr kumimoji="1" lang="en-US" altLang="ja-JP" dirty="0" smtClean="0"/>
              <a:t>(W=</a:t>
            </a:r>
            <a:r>
              <a:rPr kumimoji="1" lang="ja-JP" altLang="en-US" dirty="0" smtClean="0"/>
              <a:t>偶数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/>
        </p:nvGraphicFramePr>
        <p:xfrm>
          <a:off x="4600064" y="4006552"/>
          <a:ext cx="3024000" cy="2590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4000"/>
                <a:gridCol w="504000"/>
                <a:gridCol w="504000"/>
                <a:gridCol w="504000"/>
                <a:gridCol w="504000"/>
                <a:gridCol w="504000"/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/>
                        <a:t>a</a:t>
                      </a:r>
                      <a:endParaRPr kumimoji="1" lang="ja-JP" altLang="en-US" sz="2800" b="1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/>
                        <a:t>c</a:t>
                      </a:r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/>
                        <a:t>e</a:t>
                      </a:r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/>
                        <a:t>b</a:t>
                      </a:r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/>
                        <a:t>d</a:t>
                      </a:r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/>
                        <a:t>f</a:t>
                      </a:r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7693875" y="5077380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y</a:t>
            </a:r>
            <a:r>
              <a:rPr kumimoji="1" lang="ja-JP" altLang="en-US" dirty="0" smtClean="0"/>
              <a:t>行目</a:t>
            </a:r>
            <a:endParaRPr kumimoji="1" lang="ja-JP" altLang="en-US" dirty="0"/>
          </a:p>
        </p:txBody>
      </p:sp>
      <p:sp>
        <p:nvSpPr>
          <p:cNvPr id="6" name="右中かっこ 5"/>
          <p:cNvSpPr/>
          <p:nvPr/>
        </p:nvSpPr>
        <p:spPr>
          <a:xfrm>
            <a:off x="7696408" y="4078560"/>
            <a:ext cx="155448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62396" y="4221088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すでにナイト</a:t>
            </a:r>
            <a:endParaRPr lang="en-US" altLang="ja-JP" dirty="0" smtClean="0"/>
          </a:p>
          <a:p>
            <a:r>
              <a:rPr lang="ja-JP" altLang="en-US" dirty="0" err="1" smtClean="0"/>
              <a:t>を置</a:t>
            </a:r>
            <a:r>
              <a:rPr lang="ja-JP" altLang="en-US" dirty="0" smtClean="0"/>
              <a:t>いた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黒マスにナイトを置く</a:t>
            </a:r>
            <a:endParaRPr lang="en-US" altLang="ja-JP" dirty="0" smtClean="0"/>
          </a:p>
          <a:p>
            <a:r>
              <a:rPr lang="ja-JP" altLang="en-US" dirty="0" smtClean="0"/>
              <a:t>例えば</a:t>
            </a:r>
            <a:r>
              <a:rPr lang="en-US" altLang="ja-JP" dirty="0" smtClean="0"/>
              <a:t>W=5</a:t>
            </a:r>
            <a:r>
              <a:rPr lang="ja-JP" altLang="en-US" dirty="0" smtClean="0"/>
              <a:t>の場合を考える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とりあえず</a:t>
            </a:r>
            <a:r>
              <a:rPr lang="en-US" altLang="ja-JP" dirty="0" smtClean="0"/>
              <a:t>a</a:t>
            </a:r>
            <a:r>
              <a:rPr lang="ja-JP" altLang="en-US" dirty="0" smtClean="0"/>
              <a:t>にナイトを置くかどうか決めると偶数の場合と同様に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列決まる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b,d</a:t>
            </a:r>
            <a:r>
              <a:rPr lang="en-US" altLang="ja-JP" dirty="0" smtClean="0"/>
              <a:t>=2</a:t>
            </a:r>
            <a:r>
              <a:rPr lang="ja-JP" altLang="en-US" dirty="0" smtClean="0"/>
              <a:t>の場合、</a:t>
            </a:r>
            <a:r>
              <a:rPr lang="en-US" altLang="ja-JP" dirty="0" err="1" smtClean="0"/>
              <a:t>a,e</a:t>
            </a:r>
            <a:r>
              <a:rPr lang="ja-JP" altLang="en-US" dirty="0" smtClean="0"/>
              <a:t>にナイトを置くか、</a:t>
            </a:r>
            <a:r>
              <a:rPr lang="en-US" altLang="ja-JP" dirty="0" smtClean="0"/>
              <a:t>c</a:t>
            </a:r>
            <a:r>
              <a:rPr lang="ja-JP" altLang="en-US" dirty="0" smtClean="0"/>
              <a:t>にナイトを置くかで</a:t>
            </a:r>
            <a:r>
              <a:rPr lang="en-US" altLang="ja-JP" dirty="0" smtClean="0"/>
              <a:t>2</a:t>
            </a:r>
            <a:r>
              <a:rPr lang="ja-JP" altLang="en-US" dirty="0" smtClean="0"/>
              <a:t>通りの置き方がある</a:t>
            </a:r>
            <a:endParaRPr lang="en-US" altLang="ja-JP" dirty="0" smtClean="0"/>
          </a:p>
          <a:p>
            <a:r>
              <a:rPr lang="ja-JP" altLang="en-US" dirty="0" smtClean="0"/>
              <a:t>実はもう一行先</a:t>
            </a:r>
            <a:r>
              <a:rPr lang="en-US" altLang="ja-JP" dirty="0" smtClean="0"/>
              <a:t>(y+1)</a:t>
            </a:r>
            <a:r>
              <a:rPr lang="ja-JP" altLang="en-US" dirty="0" smtClean="0"/>
              <a:t>まで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  見れば置き方は一通りしか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</a:t>
            </a:r>
            <a:r>
              <a:rPr lang="ja-JP" altLang="en-US" dirty="0" smtClean="0"/>
              <a:t>無いことが分かる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バックトラックが速い理由</a:t>
            </a:r>
            <a:r>
              <a:rPr lang="en-US" altLang="ja-JP" dirty="0" smtClean="0"/>
              <a:t>(W=</a:t>
            </a:r>
            <a:r>
              <a:rPr lang="ja-JP" altLang="en-US" dirty="0" smtClean="0"/>
              <a:t>奇数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/>
        </p:nvGraphicFramePr>
        <p:xfrm>
          <a:off x="5022192" y="4078560"/>
          <a:ext cx="2520000" cy="2590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4000"/>
                <a:gridCol w="504000"/>
                <a:gridCol w="504000"/>
                <a:gridCol w="504000"/>
                <a:gridCol w="504000"/>
              </a:tblGrid>
              <a:tr h="504000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8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ja-JP" alt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baseline="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kumimoji="1" lang="ja-JP" altLang="en-US" sz="28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kumimoji="1" lang="ja-JP" alt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800" b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/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7624400" y="5149388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y</a:t>
            </a:r>
            <a:r>
              <a:rPr kumimoji="1" lang="ja-JP" altLang="en-US" dirty="0" smtClean="0"/>
              <a:t>行目</a:t>
            </a:r>
            <a:endParaRPr kumimoji="1" lang="ja-JP" altLang="en-US" dirty="0"/>
          </a:p>
        </p:txBody>
      </p:sp>
      <p:sp>
        <p:nvSpPr>
          <p:cNvPr id="6" name="右中かっこ 5"/>
          <p:cNvSpPr/>
          <p:nvPr/>
        </p:nvSpPr>
        <p:spPr>
          <a:xfrm>
            <a:off x="7624400" y="4150568"/>
            <a:ext cx="155448" cy="9144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90388" y="4294584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すでにナイト</a:t>
            </a:r>
            <a:endParaRPr lang="en-US" altLang="ja-JP" dirty="0" smtClean="0"/>
          </a:p>
          <a:p>
            <a:r>
              <a:rPr lang="ja-JP" altLang="en-US" dirty="0" err="1" smtClean="0"/>
              <a:t>を置</a:t>
            </a:r>
            <a:r>
              <a:rPr lang="ja-JP" altLang="en-US" dirty="0" smtClean="0"/>
              <a:t>いた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1</a:t>
            </a:r>
            <a:r>
              <a:rPr lang="ja-JP" altLang="en-US" smtClean="0"/>
              <a:t>行先を</a:t>
            </a:r>
            <a:r>
              <a:rPr kumimoji="1" lang="ja-JP" altLang="en-US" smtClean="0"/>
              <a:t>見れば</a:t>
            </a:r>
            <a:r>
              <a:rPr kumimoji="1" lang="ja-JP" altLang="en-US" dirty="0" smtClean="0"/>
              <a:t>常に一意に決まる？</a:t>
            </a:r>
            <a:endParaRPr kumimoji="1" lang="en-US" altLang="ja-JP" dirty="0" smtClean="0"/>
          </a:p>
          <a:p>
            <a:r>
              <a:rPr lang="ja-JP" altLang="en-US" dirty="0" smtClean="0"/>
              <a:t>プログラムを書いて調べると</a:t>
            </a:r>
            <a:r>
              <a:rPr lang="en-US" altLang="ja-JP" dirty="0" smtClean="0"/>
              <a:t>W=7,13</a:t>
            </a:r>
            <a:r>
              <a:rPr lang="ja-JP" altLang="en-US" dirty="0" smtClean="0"/>
              <a:t>の場合に決まらない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W=13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行先まで見れば一意に決まる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W=7</a:t>
            </a:r>
            <a:r>
              <a:rPr kumimoji="1" lang="ja-JP" altLang="en-US" dirty="0" smtClean="0"/>
              <a:t>の場合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行先まで見ると一意</a:t>
            </a:r>
            <a:r>
              <a:rPr lang="ja-JP" altLang="en-US" dirty="0" smtClean="0"/>
              <a:t>に決まらないことが分かる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6</a:t>
            </a:r>
            <a:r>
              <a:rPr lang="ja-JP" altLang="en-US" dirty="0" smtClean="0"/>
              <a:t>行を使って</a:t>
            </a:r>
            <a:r>
              <a:rPr lang="en-US" altLang="ja-JP" dirty="0" smtClean="0"/>
              <a:t>2</a:t>
            </a:r>
            <a:r>
              <a:rPr lang="ja-JP" altLang="en-US" dirty="0" smtClean="0"/>
              <a:t>通りにしか分岐しないので多くても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 </a:t>
            </a:r>
            <a:r>
              <a:rPr lang="ja-JP" altLang="en-US" dirty="0" smtClean="0"/>
              <a:t>全体で                 程度しか分岐しない</a:t>
            </a:r>
            <a:r>
              <a:rPr lang="en-US" altLang="ja-JP" dirty="0" smtClean="0"/>
              <a:t>(C</a:t>
            </a:r>
            <a:r>
              <a:rPr lang="ja-JP" altLang="en-US" dirty="0" smtClean="0"/>
              <a:t>は定数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ja-JP" altLang="en-US" dirty="0" smtClean="0"/>
              <a:t>速い！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バックトラックが速い理由</a:t>
            </a:r>
            <a:r>
              <a:rPr lang="en-US" altLang="ja-JP" dirty="0" smtClean="0"/>
              <a:t>(W=</a:t>
            </a:r>
            <a:r>
              <a:rPr lang="ja-JP" altLang="en-US" dirty="0" smtClean="0"/>
              <a:t>奇数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5" name="図 4" descr="\begin{document}&#10;\begin{align*}&#10;256C\times 2^7&#10;\end{align*}&#10;\end{document}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63113" y="4542980"/>
            <a:ext cx="1744791" cy="758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W=1(or H=1)</a:t>
            </a:r>
            <a:r>
              <a:rPr lang="ja-JP" altLang="en-US" dirty="0" smtClean="0"/>
              <a:t>で各マスが</a:t>
            </a:r>
            <a:r>
              <a:rPr lang="en-US" altLang="ja-JP" dirty="0" smtClean="0"/>
              <a:t>0</a:t>
            </a:r>
            <a:r>
              <a:rPr lang="ja-JP" altLang="en-US" dirty="0" smtClean="0"/>
              <a:t>の場合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答えは                                になる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攻撃される位置が存在しない場合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サンプルの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番目のケースなど</a:t>
            </a:r>
            <a:r>
              <a:rPr lang="en-US" altLang="ja-JP" dirty="0" smtClean="0"/>
              <a:t> (</a:t>
            </a:r>
            <a:r>
              <a:rPr lang="ja-JP" altLang="en-US" dirty="0" smtClean="0"/>
              <a:t>下の場合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ja-JP" altLang="en-US" dirty="0" smtClean="0"/>
              <a:t>中央にはナイトを置いても置かなくてもどちらでも良い</a:t>
            </a:r>
            <a:endParaRPr kumimoji="1" lang="en-US" altLang="ja-JP" dirty="0" smtClean="0"/>
          </a:p>
          <a:p>
            <a:pPr lvl="2">
              <a:buNone/>
            </a:pPr>
            <a:r>
              <a:rPr lang="en-US" altLang="ja-JP" dirty="0" smtClean="0"/>
              <a:t>3 3</a:t>
            </a:r>
          </a:p>
          <a:p>
            <a:pPr lvl="2">
              <a:buNone/>
            </a:pPr>
            <a:r>
              <a:rPr kumimoji="1" lang="en-US" altLang="ja-JP" dirty="0" smtClean="0"/>
              <a:t>2 2 2</a:t>
            </a:r>
          </a:p>
          <a:p>
            <a:pPr lvl="2">
              <a:buNone/>
            </a:pPr>
            <a:r>
              <a:rPr lang="en-US" altLang="ja-JP" dirty="0" smtClean="0"/>
              <a:t>2 0 2</a:t>
            </a:r>
          </a:p>
          <a:p>
            <a:pPr lvl="2">
              <a:buNone/>
            </a:pPr>
            <a:r>
              <a:rPr kumimoji="1" lang="en-US" altLang="ja-JP" dirty="0" smtClean="0"/>
              <a:t>2 2 2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コーナーケース</a:t>
            </a:r>
            <a:endParaRPr kumimoji="1" lang="ja-JP" altLang="en-US" dirty="0"/>
          </a:p>
        </p:txBody>
      </p:sp>
      <p:pic>
        <p:nvPicPr>
          <p:cNvPr id="5" name="図 4" descr="\begin{document}&#10;\begin{align*}&#10;2^{HW} \% 1000000007&#10;\end{align*}&#10;\end{document}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30" y="1988840"/>
            <a:ext cx="2819929" cy="360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244</TotalTime>
  <Words>602</Words>
  <Application>Microsoft Office PowerPoint</Application>
  <PresentationFormat>画面に合わせる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ビジネス</vt:lpstr>
      <vt:lpstr>KUPC 2011 問題 J – Mod 3 Knights Out </vt:lpstr>
      <vt:lpstr>問題</vt:lpstr>
      <vt:lpstr>解法</vt:lpstr>
      <vt:lpstr>2部グラフ</vt:lpstr>
      <vt:lpstr>良いナイトの配置</vt:lpstr>
      <vt:lpstr>バックトラックが速い理由(W=偶数)</vt:lpstr>
      <vt:lpstr>バックトラックが速い理由(W=奇数)</vt:lpstr>
      <vt:lpstr>バックトラックが速い理由(W=奇数)</vt:lpstr>
      <vt:lpstr>コーナーケース</vt:lpstr>
      <vt:lpstr>結果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問題 J： Mod 3 Knights Out</dc:title>
  <dc:subject>KUPC2011</dc:subject>
  <dc:creator>森　槙悟</dc:creator>
  <cp:lastModifiedBy>admin</cp:lastModifiedBy>
  <cp:revision>90</cp:revision>
  <dcterms:created xsi:type="dcterms:W3CDTF">2011-08-07T07:58:17Z</dcterms:created>
  <dcterms:modified xsi:type="dcterms:W3CDTF">2011-08-07T13:09:05Z</dcterms:modified>
</cp:coreProperties>
</file>